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3" r:id="rId5"/>
    <p:sldId id="280" r:id="rId6"/>
    <p:sldId id="278" r:id="rId7"/>
    <p:sldId id="282" r:id="rId8"/>
    <p:sldId id="264" r:id="rId9"/>
    <p:sldId id="28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3414" autoAdjust="0"/>
  </p:normalViewPr>
  <p:slideViewPr>
    <p:cSldViewPr snapToGrid="0">
      <p:cViewPr varScale="1">
        <p:scale>
          <a:sx n="77" d="100"/>
          <a:sy n="77" d="100"/>
        </p:scale>
        <p:origin x="3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emf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14a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Delta-Delta Transformer –  </a:t>
            </a:r>
            <a:br>
              <a:rPr lang="en-US" sz="4000" dirty="0"/>
            </a:br>
            <a:r>
              <a:rPr lang="en-US" sz="4000" dirty="0"/>
              <a:t>High Resistance  Grounded System</a:t>
            </a:r>
            <a:br>
              <a:rPr lang="en-US" sz="4000" dirty="0"/>
            </a:br>
            <a:r>
              <a:rPr lang="en-US" sz="4000" dirty="0"/>
              <a:t>with Wye-Broken Delta transformer – Ground Fault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E2CF3B-D0A0-D7C7-4091-DF98D86D5C5D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C4551-71F8-562A-A0D4-FBB24071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FB1E3-F5E1-3D4D-29A3-3A9523ED8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829846" y="1370754"/>
            <a:ext cx="802235" cy="1668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074164" y="1648663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7595202" y="1438490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51956" y="1364824"/>
            <a:ext cx="2495017" cy="17275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447672" y="3925371"/>
            <a:ext cx="13724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5.2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3900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4697977" y="4553048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8446359" y="1131584"/>
            <a:ext cx="103993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6315" y="6300519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565396" y="5801120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440875" y="6275209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594496" y="6353621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984000" y="5840426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5F479-E711-7CAA-6C09-82A47E038AEF}"/>
              </a:ext>
            </a:extLst>
          </p:cNvPr>
          <p:cNvSpPr/>
          <p:nvPr/>
        </p:nvSpPr>
        <p:spPr>
          <a:xfrm rot="10976737">
            <a:off x="2296843" y="3584721"/>
            <a:ext cx="652344" cy="32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64B24C-7F32-18E3-2981-7A0BCC96A511}"/>
              </a:ext>
            </a:extLst>
          </p:cNvPr>
          <p:cNvSpPr/>
          <p:nvPr/>
        </p:nvSpPr>
        <p:spPr>
          <a:xfrm>
            <a:off x="2213999" y="4007714"/>
            <a:ext cx="3995732" cy="13543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6209731" y="1364824"/>
            <a:ext cx="1276419" cy="3207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C2BBDC-D86A-6026-B3EF-ED8852E4AB6B}"/>
              </a:ext>
            </a:extLst>
          </p:cNvPr>
          <p:cNvSpPr/>
          <p:nvPr/>
        </p:nvSpPr>
        <p:spPr>
          <a:xfrm rot="5400000">
            <a:off x="6890320" y="4832967"/>
            <a:ext cx="197332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9C9D7F-6638-6B39-C4AF-5CC3ED3900D8}"/>
              </a:ext>
            </a:extLst>
          </p:cNvPr>
          <p:cNvSpPr/>
          <p:nvPr/>
        </p:nvSpPr>
        <p:spPr>
          <a:xfrm flipH="1">
            <a:off x="5846285" y="5271640"/>
            <a:ext cx="514608" cy="1787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B698B-26D4-78E5-18A4-BAC6471C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947" y="1228280"/>
            <a:ext cx="9569986" cy="44014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5B42790-DE8B-3465-70D3-E9E0C8E155D4}"/>
              </a:ext>
            </a:extLst>
          </p:cNvPr>
          <p:cNvSpPr/>
          <p:nvPr/>
        </p:nvSpPr>
        <p:spPr>
          <a:xfrm rot="5400000" flipH="1">
            <a:off x="7528158" y="4267274"/>
            <a:ext cx="197332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0" y="-130194"/>
            <a:ext cx="323263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122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Delta-Load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502449" y="4976037"/>
            <a:ext cx="6128181" cy="177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6561245" cy="1084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7FE58-CE04-4EAB-CA4F-C70E25122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5606" y="4779773"/>
            <a:ext cx="3299902" cy="15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AB37A7-A6C4-115C-8C75-D4328A77C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94" r="25089"/>
          <a:stretch/>
        </p:blipFill>
        <p:spPr>
          <a:xfrm>
            <a:off x="3039390" y="3199446"/>
            <a:ext cx="6814260" cy="3234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4637701" y="701040"/>
            <a:ext cx="787739" cy="27279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  <a:endCxn id="15" idx="1"/>
          </p:cNvCxnSpPr>
          <p:nvPr/>
        </p:nvCxnSpPr>
        <p:spPr>
          <a:xfrm flipH="1">
            <a:off x="5557751" y="806623"/>
            <a:ext cx="888769" cy="19930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5306291" y="2423497"/>
            <a:ext cx="502920" cy="1255222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353536" y="1803135"/>
            <a:ext cx="315100" cy="1379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428353" y="6386528"/>
            <a:ext cx="1699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20241110 experiment 14.asc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 flipH="1">
            <a:off x="9260267" y="992309"/>
            <a:ext cx="288133" cy="21385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BABC77-9CAA-B360-FFB9-B67FE7A0172E}"/>
              </a:ext>
            </a:extLst>
          </p:cNvPr>
          <p:cNvCxnSpPr>
            <a:cxnSpLocks/>
          </p:cNvCxnSpPr>
          <p:nvPr/>
        </p:nvCxnSpPr>
        <p:spPr>
          <a:xfrm flipH="1">
            <a:off x="8205716" y="884583"/>
            <a:ext cx="428385" cy="22462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7721184" y="2233387"/>
            <a:ext cx="306355" cy="20404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B65C48-A0F1-9DD5-A8AE-BD0FC486AED2}"/>
              </a:ext>
            </a:extLst>
          </p:cNvPr>
          <p:cNvCxnSpPr>
            <a:cxnSpLocks/>
          </p:cNvCxnSpPr>
          <p:nvPr/>
        </p:nvCxnSpPr>
        <p:spPr>
          <a:xfrm>
            <a:off x="6393180" y="1877945"/>
            <a:ext cx="630571" cy="33036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2654265-27FA-A0E7-7DFD-4620B2D3A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670" y="318248"/>
            <a:ext cx="4321933" cy="19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1720945" cy="1325563"/>
          </a:xfrm>
        </p:spPr>
        <p:txBody>
          <a:bodyPr>
            <a:noAutofit/>
          </a:bodyPr>
          <a:lstStyle/>
          <a:p>
            <a:r>
              <a:rPr lang="en-US" sz="3600" dirty="0"/>
              <a:t>Neutral to ground voltage </a:t>
            </a:r>
            <a:br>
              <a:rPr lang="en-US" sz="3600" dirty="0"/>
            </a:br>
            <a:r>
              <a:rPr lang="en-US" sz="3600" dirty="0"/>
              <a:t>HRG resistor voltage – HRG resistor to neutral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92CBB-FBA5-A66A-FA94-633393CE1F42}"/>
              </a:ext>
            </a:extLst>
          </p:cNvPr>
          <p:cNvSpPr txBox="1"/>
          <p:nvPr/>
        </p:nvSpPr>
        <p:spPr>
          <a:xfrm>
            <a:off x="3222049" y="2103943"/>
            <a:ext cx="524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to Ground Voltage and HRG to ground voltage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2C87B-961D-8B59-EE1D-D3148473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" y="2588564"/>
            <a:ext cx="10058400" cy="257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A3253-0E1F-3EBC-B06C-F2AADD39C797}"/>
              </a:ext>
            </a:extLst>
          </p:cNvPr>
          <p:cNvSpPr txBox="1"/>
          <p:nvPr/>
        </p:nvSpPr>
        <p:spPr>
          <a:xfrm>
            <a:off x="5445513" y="6448709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4AAFB-E8D0-107C-5DC9-457B4B1107CB}"/>
              </a:ext>
            </a:extLst>
          </p:cNvPr>
          <p:cNvSpPr txBox="1"/>
          <p:nvPr/>
        </p:nvSpPr>
        <p:spPr>
          <a:xfrm>
            <a:off x="4899659" y="1399669"/>
            <a:ext cx="19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to line voltage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55EAA-67D0-7416-55FB-FA0E7F8A607B}"/>
              </a:ext>
            </a:extLst>
          </p:cNvPr>
          <p:cNvSpPr txBox="1"/>
          <p:nvPr/>
        </p:nvSpPr>
        <p:spPr>
          <a:xfrm>
            <a:off x="4733714" y="3874581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to neutral voltage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FE6FB-5D52-C7CB-BF88-A6E98D5C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58773"/>
            <a:ext cx="10058400" cy="2103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FA5C49-E15B-7612-8C0A-077A2923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56253"/>
            <a:ext cx="10058400" cy="2103468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402011A1-6FCA-008A-496B-2D3393C4D5FD}"/>
              </a:ext>
            </a:extLst>
          </p:cNvPr>
          <p:cNvSpPr/>
          <p:nvPr/>
        </p:nvSpPr>
        <p:spPr>
          <a:xfrm rot="5400000">
            <a:off x="6041502" y="4767003"/>
            <a:ext cx="245884" cy="3205863"/>
          </a:xfrm>
          <a:prstGeom prst="rightBrace">
            <a:avLst>
              <a:gd name="adj1" fmla="val 60256"/>
              <a:gd name="adj2" fmla="val 496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67ED-5BDE-2F61-94E9-BA72BB67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line to ground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84C7B-4FF0-F820-6886-12B5E9D0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4F75B9-264B-3F56-C13A-CA1E859BE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5825"/>
            <a:ext cx="10058400" cy="18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Wye winding current, Parasitic Capacitance ground current, and fault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2F22-32FC-DA6C-DB8F-EF96D812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69" y="2583394"/>
            <a:ext cx="10058400" cy="20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585-5A9C-B34E-4DDC-4269214B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 grounding transformer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143FD-2446-30BD-A4EB-854F75EF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C6CC6-0AE9-2537-16B3-B474B8D5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01822"/>
            <a:ext cx="8229600" cy="1702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DF0C3D-79BD-AABD-1274-E48A30374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155324"/>
            <a:ext cx="8229600" cy="1702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B18831-8885-5762-359E-3B50967BC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273296"/>
            <a:ext cx="8229600" cy="17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204</Words>
  <Application>Microsoft Office PowerPoint</Application>
  <PresentationFormat>Widescreen</PresentationFormat>
  <Paragraphs>50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Experiment 14a</vt:lpstr>
      <vt:lpstr>Schematic</vt:lpstr>
      <vt:lpstr>Experiment 14</vt:lpstr>
      <vt:lpstr>Simulation Model</vt:lpstr>
      <vt:lpstr>Neutral to ground voltage  HRG resistor voltage – HRG resistor to neutral voltage</vt:lpstr>
      <vt:lpstr>Steady State Voltages</vt:lpstr>
      <vt:lpstr>Steady State line to ground Voltages</vt:lpstr>
      <vt:lpstr>Wye winding current, Parasitic Capacitance ground current, and fault current</vt:lpstr>
      <vt:lpstr>Current in grounding transformer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58</cp:revision>
  <dcterms:created xsi:type="dcterms:W3CDTF">2024-06-09T14:03:08Z</dcterms:created>
  <dcterms:modified xsi:type="dcterms:W3CDTF">2024-11-22T22:08:57Z</dcterms:modified>
</cp:coreProperties>
</file>